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2" r:id="rId2"/>
    <p:sldMasterId id="2147483688" r:id="rId3"/>
    <p:sldMasterId id="2147483743" r:id="rId4"/>
    <p:sldMasterId id="2147483803" r:id="rId5"/>
  </p:sldMasterIdLst>
  <p:notesMasterIdLst>
    <p:notesMasterId r:id="rId26"/>
  </p:notesMasterIdLst>
  <p:sldIdLst>
    <p:sldId id="256" r:id="rId6"/>
    <p:sldId id="411" r:id="rId7"/>
    <p:sldId id="398" r:id="rId8"/>
    <p:sldId id="422" r:id="rId9"/>
    <p:sldId id="285" r:id="rId10"/>
    <p:sldId id="418" r:id="rId11"/>
    <p:sldId id="410" r:id="rId12"/>
    <p:sldId id="414" r:id="rId13"/>
    <p:sldId id="415" r:id="rId14"/>
    <p:sldId id="413" r:id="rId15"/>
    <p:sldId id="412" r:id="rId16"/>
    <p:sldId id="416" r:id="rId17"/>
    <p:sldId id="417" r:id="rId18"/>
    <p:sldId id="268" r:id="rId19"/>
    <p:sldId id="394" r:id="rId20"/>
    <p:sldId id="419" r:id="rId21"/>
    <p:sldId id="423" r:id="rId22"/>
    <p:sldId id="424" r:id="rId23"/>
    <p:sldId id="395" r:id="rId24"/>
    <p:sldId id="396" r:id="rId25"/>
  </p:sldIdLst>
  <p:sldSz cx="9144000" cy="6858000" type="screen4x3"/>
  <p:notesSz cx="7102475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ильцов Анатолий Семёнович" initials="ЖАС" lastIdx="1" clrIdx="0">
    <p:extLst>
      <p:ext uri="{19B8F6BF-5375-455C-9EA6-DF929625EA0E}">
        <p15:presenceInfo xmlns:p15="http://schemas.microsoft.com/office/powerpoint/2012/main" userId="S::Zhilcov_as@bsaa.edu.ru::fea71328-b078-4141-a2e6-b21a9d1d16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0" autoAdjust="0"/>
    <p:restoredTop sz="93165" autoAdjust="0"/>
  </p:normalViewPr>
  <p:slideViewPr>
    <p:cSldViewPr>
      <p:cViewPr varScale="1">
        <p:scale>
          <a:sx n="107" d="100"/>
          <a:sy n="107" d="100"/>
        </p:scale>
        <p:origin x="178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3925" y="909638"/>
            <a:ext cx="5980113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82638" y="5684838"/>
            <a:ext cx="6262687" cy="53832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97250" cy="596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873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30713" y="0"/>
            <a:ext cx="3397250" cy="596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873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1368088"/>
            <a:ext cx="3397250" cy="596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873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30713" y="11368088"/>
            <a:ext cx="3397250" cy="596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873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24EEE5F-C193-4759-BFD6-6197D3BD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1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4F34BB-0D0D-4083-A104-818AF5C1CB6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38" y="5684838"/>
            <a:ext cx="6264275" cy="5384800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49F889-CFF6-4163-B2AD-EA7EB2EA2E1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5684838"/>
            <a:ext cx="6264275" cy="5384800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9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24EEE5F-C193-4759-BFD6-6197D3BD4C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3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75D6B2-ED38-4451-A910-26E91C67E70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5684838"/>
            <a:ext cx="6264275" cy="5384800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2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1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76513-7294-4B5F-BE3E-8033B6F7EEB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8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09553-6850-4730-AFC8-915BDD2C1A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2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09553-6850-4730-AFC8-915BDD2C1A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75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F9816-528E-4F46-BCB2-9BDD0583CF2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38" y="5684838"/>
            <a:ext cx="6264275" cy="5384800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0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44EA-125C-48E7-956D-0C21BFCBD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0E50-5D80-4769-96B3-784C6C285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5813" cy="6124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4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E2C5-4E3D-4824-9C13-9B824CAE8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0"/>
            <a:ext cx="8228013" cy="612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D510-0968-4FE6-BCCA-4C7E043F1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EC7E-4D84-47D5-B740-ADF95A6D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7338" y="1604963"/>
            <a:ext cx="2058987" cy="452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27738" cy="452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35D6B1-9ED5-471E-AFC0-FA46D5FCF00C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616AE67-9101-442F-BF32-2B61A019A1D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BDFDB5-46BE-43D4-BB4D-3807625A30FB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2A5BD94-899E-410D-BEB8-A356E984FE7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908722"/>
            <a:ext cx="7772400" cy="3498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184F3F-63B5-40FD-9A14-E351A5F7998B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4D1A13F-03BC-4F83-BB1E-FDF1EB4ED5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2C56B1-CE18-40E2-A59E-18F639AECACB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8B80D58-4259-4132-A9AB-93D3A35EC6A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AE451C-4D47-4C44-AA76-5605BC5FA91A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8859000-23EF-4AEB-9970-BB65577B6FE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CCFE0F-9092-4E27-A514-4D5C264BCDAE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4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3382233-1DA5-415A-88D0-BE20B5033D6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E308-7016-46CC-B268-2C861E241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34975" y="1268413"/>
            <a:ext cx="82089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43204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1412777"/>
            <a:ext cx="5111751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35EBC-B1AA-4DDD-8A8B-6D89D757E115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26E8E34-D6EC-404D-B89B-1D18494814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34975" y="981075"/>
            <a:ext cx="82089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41044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8C2576-23DF-4EF5-88AE-19870DD39CE0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E74B0A1-B1CB-491A-9850-D8C278FAA59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DC4A2-1ED0-4680-BF84-FEFCDE8C1C8B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90BC441C-64BF-42DD-9047-FBE56DF3EDA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B547B6-2305-4CD8-8878-C2FBE219D3CB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7AE2A61C-FA6E-4365-96C1-14AB57135C7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908722"/>
            <a:ext cx="7772400" cy="3498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F6E33-5F91-4DCD-B029-A12E48F83DEF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EFC96CF1-D9B4-4A71-9154-C10C16BDCF5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ECA53-E8F1-4E1E-86E0-C97F9DD55A50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76DACFC8-98CE-4D5C-9684-37ECB9FC22F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E490B-BF2D-468F-85D6-C7B07FF52F1B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F73BAABA-1ADE-4411-925D-8F7D010A7D8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06D5C0-49B6-4658-B5E7-AF3DD278E30F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DC851EB2-AAAB-4CF8-B5C6-0F3A01753AC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8146-10FB-4C7F-9250-EA3351F5C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34975" y="1268413"/>
            <a:ext cx="82089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43204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1412777"/>
            <a:ext cx="5111751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A4B62-5802-4253-8717-FD7A28FA00A4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C40EFB13-0C20-47DC-B1C4-40C05B4804C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34975" y="981075"/>
            <a:ext cx="82089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41044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6A413-9E1C-4326-B95C-D72A5AC84823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  <a:endParaRPr lang="fr-FR" dirty="0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05FBC373-38F2-45E2-BEA5-9D2737BAFF3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9AEA-3C25-47DB-835B-6C4263DE839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340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84358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A633-7799-419A-A77C-BBFA8A3B22BF}" type="datetime2">
              <a:rPr lang="fr-FR"/>
              <a:pPr>
                <a:defRPr/>
              </a:pPr>
              <a:t>jeudi 23 avril 2020</a:t>
            </a:fld>
            <a:endParaRPr lang="fr-FR" dirty="0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48B0-2EB0-4310-8850-D903CDF8533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513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908722"/>
            <a:ext cx="7772400" cy="3498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18113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5946-7576-4B75-B9A7-D366D3DC57A1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2991-AD22-410A-A519-9F1C975D2D5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710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18113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2DB3-51C9-48AC-A647-F69353F91759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DCE2-6E16-43F4-8169-3DDD6C5993D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519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18113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6056-372B-4391-894B-7F00050DFABE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0384-01D5-4891-AF0A-E51586242E6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18113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2B8A-5281-4C18-8F76-1F90CD2D50AD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4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DDDD-E32A-4722-B114-BCF2DDE2389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278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34975" y="1268413"/>
            <a:ext cx="82089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43204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1412777"/>
            <a:ext cx="5111751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18113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C815A-B6EF-470F-8082-895397B0CBD6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CAFC-1332-47CF-AD47-FA9219374C1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739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34975" y="981075"/>
            <a:ext cx="82089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41044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18113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402DE-49D5-44A9-BCC9-D4B9FB863FA4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E2D8-7087-4A24-B1B4-C94522B6E71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23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9872-64F0-4B2B-B618-34E1D2380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365E-3070-46F4-A33D-63052B0A8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D9FB-7E79-4458-BDD4-5AE6B4F8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DE07-7299-4A71-8919-81210747C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5C0A-3DF6-4B15-B1D7-326C96034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>
              <a:latin typeface="Arial" panose="020B0604020202020204" pitchFamily="34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72450" y="115888"/>
            <a:ext cx="582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635375" y="6570663"/>
            <a:ext cx="4032250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800">
                <a:latin typeface="Eurostile LT Pro Bold Ext Two" pitchFamily="32" charset="0"/>
              </a:rPr>
              <a:t>gregoire-besson</a:t>
            </a:r>
            <a:r>
              <a:rPr lang="ru-RU" sz="800">
                <a:solidFill>
                  <a:srgbClr val="FF0000"/>
                </a:solidFill>
                <a:latin typeface="Eurostile LT Pro Bold Ext Two" pitchFamily="32" charset="0"/>
              </a:rPr>
              <a:t>.</a:t>
            </a:r>
            <a:r>
              <a:rPr lang="ru-RU" sz="800">
                <a:latin typeface="Eurostile LT Pro Bold Ext Two" pitchFamily="32" charset="0"/>
              </a:rPr>
              <a:t>com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466725" y="6597650"/>
            <a:ext cx="8208963" cy="1588"/>
          </a:xfrm>
          <a:prstGeom prst="line">
            <a:avLst/>
          </a:prstGeom>
          <a:noFill/>
          <a:ln w="12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мышьюModifiez le style du titre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0"/>
            <a:r>
              <a:rPr lang="en-GB"/>
              <a:t>Девятый уровень структурыModifiez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81750"/>
            <a:ext cx="1808163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/>
              <a:t>6.12.13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2266950" y="6350000"/>
            <a:ext cx="5326063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/>
              <a:t>A l'épreuve du temps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812088" y="6381750"/>
            <a:ext cx="873125" cy="3587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37DD15-195C-4786-A32D-B11B11191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sldNum="0" hd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07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pic>
          <p:nvPicPr>
            <p:cNvPr id="1434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302" y="2647"/>
              <a:ext cx="1458" cy="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35"/>
              <a:ext cx="945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5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699"/>
              <a:ext cx="1039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980" y="2661"/>
              <a:ext cx="1155" cy="1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105" y="2656"/>
              <a:ext cx="1313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0" y="2616"/>
              <a:ext cx="5760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0" y="4014"/>
              <a:ext cx="5760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4349" name="Group 10"/>
            <p:cNvGrpSpPr>
              <a:grpSpLocks/>
            </p:cNvGrpSpPr>
            <p:nvPr/>
          </p:nvGrpSpPr>
          <p:grpSpPr bwMode="auto">
            <a:xfrm>
              <a:off x="2381" y="346"/>
              <a:ext cx="1178" cy="1087"/>
              <a:chOff x="2381" y="346"/>
              <a:chExt cx="1178" cy="1087"/>
            </a:xfrm>
          </p:grpSpPr>
          <p:pic>
            <p:nvPicPr>
              <p:cNvPr id="14351" name="Picture 11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455" y="346"/>
                <a:ext cx="1014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2381" y="1274"/>
                <a:ext cx="1179" cy="1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90000" tIns="45000" rIns="90000" bIns="4500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hangingPunct="0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ru-RU" sz="1100" b="1">
                    <a:solidFill>
                      <a:srgbClr val="FFFFFF"/>
                    </a:solidFill>
                  </a:rPr>
                  <a:t>A l’épreuve du temps</a:t>
                </a:r>
              </a:p>
            </p:txBody>
          </p:sp>
        </p:grp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1083" y="4201"/>
              <a:ext cx="3760" cy="1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1433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81300"/>
            <a:ext cx="8228012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мышьюMerci</a:t>
            </a:r>
          </a:p>
        </p:txBody>
      </p:sp>
      <p:sp>
        <p:nvSpPr>
          <p:cNvPr id="1434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6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266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1811338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DD4919-B2EE-44D5-A010-784C9546198F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68538" y="6350000"/>
            <a:ext cx="53276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pic>
        <p:nvPicPr>
          <p:cNvPr id="26631" name="Image 8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172450" y="115888"/>
            <a:ext cx="582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3635375" y="6572250"/>
            <a:ext cx="4032250" cy="2143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spc="600" dirty="0">
                <a:solidFill>
                  <a:prstClr val="black"/>
                </a:solidFill>
                <a:latin typeface="Eurostile LT Pro Bold Ext Two" pitchFamily="34" charset="0"/>
              </a:rPr>
              <a:t>gregoire-besson</a:t>
            </a:r>
            <a:r>
              <a:rPr lang="fr-FR" sz="800" spc="600" dirty="0">
                <a:solidFill>
                  <a:srgbClr val="FF0000"/>
                </a:solidFill>
                <a:latin typeface="Eurostile LT Pro Bold Ext Two" pitchFamily="34" charset="0"/>
              </a:rPr>
              <a:t>.</a:t>
            </a:r>
            <a:r>
              <a:rPr lang="fr-FR" sz="800" spc="600" dirty="0">
                <a:solidFill>
                  <a:prstClr val="black"/>
                </a:solidFill>
                <a:latin typeface="Eurostile LT Pro Bold Ext Two" pitchFamily="34" charset="0"/>
              </a:rPr>
              <a:t>com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68313" y="6597650"/>
            <a:ext cx="8207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2088" y="6381750"/>
            <a:ext cx="874712" cy="3603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00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B6B4EFC-1E6E-43F8-8E1B-4BDBC87276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68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68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1811338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E1C330-F750-4DE0-8CA0-B30538947104}" type="datetime2">
              <a:rPr lang="fr-FR"/>
              <a:pPr>
                <a:defRPr/>
              </a:pPr>
              <a:t>jeudi 23 avril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68538" y="6350000"/>
            <a:ext cx="53276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pic>
        <p:nvPicPr>
          <p:cNvPr id="36871" name="Image 8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172450" y="115888"/>
            <a:ext cx="582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3635375" y="6572250"/>
            <a:ext cx="4032250" cy="2143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spc="600" dirty="0">
                <a:solidFill>
                  <a:prstClr val="black"/>
                </a:solidFill>
                <a:latin typeface="Eurostile LT Pro Bold Ext Two" pitchFamily="34" charset="0"/>
                <a:ea typeface="+mn-ea"/>
                <a:cs typeface="Arial" charset="0"/>
              </a:rPr>
              <a:t>gregoire-besson</a:t>
            </a:r>
            <a:r>
              <a:rPr lang="fr-FR" sz="800" spc="600" dirty="0">
                <a:solidFill>
                  <a:srgbClr val="FF0000"/>
                </a:solidFill>
                <a:latin typeface="Eurostile LT Pro Bold Ext Two" pitchFamily="34" charset="0"/>
                <a:ea typeface="+mn-ea"/>
                <a:cs typeface="Arial" charset="0"/>
              </a:rPr>
              <a:t>.</a:t>
            </a:r>
            <a:r>
              <a:rPr lang="fr-FR" sz="800" spc="600" dirty="0">
                <a:solidFill>
                  <a:prstClr val="black"/>
                </a:solidFill>
                <a:latin typeface="Eurostile LT Pro Bold Ext Two" pitchFamily="34" charset="0"/>
                <a:ea typeface="+mn-ea"/>
                <a:cs typeface="Arial" charset="0"/>
              </a:rPr>
              <a:t>com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68313" y="6597650"/>
            <a:ext cx="8207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2088" y="6381750"/>
            <a:ext cx="874712" cy="3603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00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4C055355-5149-40BC-8595-0DF19EBF6E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68538" y="6350000"/>
            <a:ext cx="532765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 l'épreuve du temps</a:t>
            </a:r>
          </a:p>
        </p:txBody>
      </p:sp>
      <p:pic>
        <p:nvPicPr>
          <p:cNvPr id="1030" name="Image 8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172450" y="115888"/>
            <a:ext cx="582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 userDrawn="1"/>
        </p:nvSpPr>
        <p:spPr>
          <a:xfrm>
            <a:off x="3635375" y="6572250"/>
            <a:ext cx="4032250" cy="2143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spc="600" dirty="0">
                <a:latin typeface="Eurostile LT Pro Bold Ext Two" pitchFamily="34" charset="0"/>
                <a:cs typeface="+mn-cs"/>
              </a:rPr>
              <a:t>gregoire-besson</a:t>
            </a:r>
            <a:r>
              <a:rPr lang="fr-FR" sz="800" spc="600" dirty="0">
                <a:solidFill>
                  <a:srgbClr val="FF0000"/>
                </a:solidFill>
                <a:latin typeface="Eurostile LT Pro Bold Ext Two" pitchFamily="34" charset="0"/>
                <a:cs typeface="+mn-cs"/>
              </a:rPr>
              <a:t>.</a:t>
            </a:r>
            <a:r>
              <a:rPr lang="fr-FR" sz="800" spc="600" dirty="0">
                <a:latin typeface="Eurostile LT Pro Bold Ext Two" pitchFamily="34" charset="0"/>
                <a:cs typeface="+mn-cs"/>
              </a:rPr>
              <a:t>com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68313" y="6597650"/>
            <a:ext cx="82073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12088" y="6381750"/>
            <a:ext cx="874712" cy="3603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00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4A90F726-D3BB-4945-B14E-2D3F4D79DB7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57200" y="6346825"/>
            <a:ext cx="5843588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6BD18-23C2-417F-A7D0-BBDEF665658C}" type="datetime2">
              <a:rPr lang="fr-FR"/>
              <a:pPr>
                <a:defRPr/>
              </a:pPr>
              <a:t>jeudi 23 avril 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69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fY5yEj6M0?feature=oembed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s://youtu.be/nAfY5yEj6M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2l2WeFBAvNzoVUHLVXTvp_xIJriz6OQ9" TargetMode="Externa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hyperlink" Target="https://drive.google.com/drive/folders/1lqYW_jghHIHSc-5uAKRqEwg_d-zwEwVj" TargetMode="External"/><Relationship Id="rId4" Type="http://schemas.openxmlformats.org/officeDocument/2006/relationships/hyperlink" Target="https://drive.google.com/drive/folders/1GQNzxrCu7AzXxRWYWDil40L47JRTIz7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01675" y="2276872"/>
            <a:ext cx="7740650" cy="180084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НОВЫЙ ПОЛУНАВЕСНОЙ ПЛУГ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VOYAGER S60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25F762-1319-4C3D-A563-2AD5923C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90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Механическая регулировка ширины захвата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A33C97-F4F0-4CC7-8555-ADA34F418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566" y="4184338"/>
            <a:ext cx="3982215" cy="19980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763C19-7BF2-493E-92D4-C04846366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988" y="869247"/>
            <a:ext cx="3744416" cy="27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527FA6-FCB4-4726-AD14-CFC88D978A30}"/>
              </a:ext>
            </a:extLst>
          </p:cNvPr>
          <p:cNvSpPr txBox="1"/>
          <p:nvPr/>
        </p:nvSpPr>
        <p:spPr>
          <a:xfrm>
            <a:off x="4825450" y="80070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Многопозиционная механическая  регулировка ширины захвата корпуса позволяет регулировать ширину захвата корпуса </a:t>
            </a:r>
          </a:p>
          <a:p>
            <a:r>
              <a:rPr lang="ru-RU" dirty="0">
                <a:latin typeface="+mj-lt"/>
              </a:rPr>
              <a:t>в диапазоне 35 … 55 см </a:t>
            </a:r>
          </a:p>
          <a:p>
            <a:r>
              <a:rPr lang="ru-RU" dirty="0">
                <a:latin typeface="+mj-lt"/>
              </a:rPr>
              <a:t>с интервалом 5 см.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Благодаря зубчатой шайбе – интуитивно быстро производится регулировка.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FEBF4-8E1E-4760-8AC2-138A16A1FAFB}"/>
              </a:ext>
            </a:extLst>
          </p:cNvPr>
          <p:cNvSpPr txBox="1"/>
          <p:nvPr/>
        </p:nvSpPr>
        <p:spPr>
          <a:xfrm>
            <a:off x="453988" y="4113076"/>
            <a:ext cx="4528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Рабочая ширина захвата плуга, м </a:t>
            </a:r>
          </a:p>
          <a:p>
            <a:r>
              <a:rPr lang="ru-RU" dirty="0">
                <a:latin typeface="+mj-lt"/>
              </a:rPr>
              <a:t>5 корпусов – 1,75…2,75 м</a:t>
            </a:r>
          </a:p>
          <a:p>
            <a:r>
              <a:rPr lang="ru-RU" dirty="0">
                <a:latin typeface="+mj-lt"/>
              </a:rPr>
              <a:t>6 корпусов – 2,10…3,30 м</a:t>
            </a:r>
          </a:p>
          <a:p>
            <a:endParaRPr lang="ru-RU" dirty="0">
              <a:latin typeface="+mj-lt"/>
            </a:endParaRPr>
          </a:p>
          <a:p>
            <a:r>
              <a:rPr lang="ru-RU" b="1" dirty="0">
                <a:latin typeface="+mj-lt"/>
              </a:rPr>
              <a:t>Производительность плуга, га/ч</a:t>
            </a:r>
          </a:p>
          <a:p>
            <a:r>
              <a:rPr lang="ru-RU" dirty="0">
                <a:latin typeface="+mj-lt"/>
              </a:rPr>
              <a:t>5 корпусов = 8км/ч х 2,75м = </a:t>
            </a:r>
            <a:r>
              <a:rPr lang="ru-RU" sz="2000" b="1" dirty="0">
                <a:latin typeface="+mj-lt"/>
              </a:rPr>
              <a:t>2,20 га/ч</a:t>
            </a:r>
          </a:p>
          <a:p>
            <a:r>
              <a:rPr lang="ru-RU" dirty="0">
                <a:latin typeface="+mj-lt"/>
              </a:rPr>
              <a:t>6 корпусов = 8 км/ч х 3,30м = </a:t>
            </a:r>
            <a:r>
              <a:rPr lang="ru-RU" sz="2000" b="1" dirty="0">
                <a:latin typeface="+mj-lt"/>
              </a:rPr>
              <a:t>2,64 га/ч</a:t>
            </a:r>
          </a:p>
        </p:txBody>
      </p:sp>
    </p:spTree>
    <p:extLst>
      <p:ext uri="{BB962C8B-B14F-4D97-AF65-F5344CB8AC3E}">
        <p14:creationId xmlns:p14="http://schemas.microsoft.com/office/powerpoint/2010/main" val="2792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169312-210A-4E39-926B-419F2F8DA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07" y="1817770"/>
            <a:ext cx="7091504" cy="31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F04F20D-7B2B-46E5-BC8E-66EBDAEF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90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Гидравлическая регулировка ширины захвата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B6E26-BD00-4B8A-B4A5-8AF5874B8BB3}"/>
              </a:ext>
            </a:extLst>
          </p:cNvPr>
          <p:cNvSpPr txBox="1"/>
          <p:nvPr/>
        </p:nvSpPr>
        <p:spPr>
          <a:xfrm>
            <a:off x="577807" y="931001"/>
            <a:ext cx="791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Опционально можно установить бесступенчатую гидравлическую регулировку </a:t>
            </a:r>
            <a:r>
              <a:rPr lang="en-US" b="1" dirty="0" err="1">
                <a:latin typeface="+mj-lt"/>
              </a:rPr>
              <a:t>Varilarge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от 35 до 55 см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89B07A-5F71-4FE2-82C6-0024CFE4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132" y="4473116"/>
            <a:ext cx="2518996" cy="16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 bwMode="auto">
          <a:xfrm flipH="1" flipV="1">
            <a:off x="3779912" y="3465004"/>
            <a:ext cx="3060340" cy="198022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337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346C-302B-4AF5-BA9C-F6AFC003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ЗАЩИТА РАБОЧИХ ОРГАНОВ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398779-C34C-4053-9343-9A0A53EA6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6"/>
          <a:stretch/>
        </p:blipFill>
        <p:spPr bwMode="auto">
          <a:xfrm>
            <a:off x="1223628" y="1699836"/>
            <a:ext cx="2692108" cy="30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641A0D4-3902-460B-9486-FEC6F5FAB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3717" y="4725144"/>
            <a:ext cx="1786694" cy="17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F06F267-6628-4B87-84FE-A414FEBD4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514919"/>
            <a:ext cx="3301538" cy="33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96331-E997-4C1E-8A06-2A14E7ED87A1}"/>
              </a:ext>
            </a:extLst>
          </p:cNvPr>
          <p:cNvSpPr txBox="1"/>
          <p:nvPr/>
        </p:nvSpPr>
        <p:spPr>
          <a:xfrm>
            <a:off x="348242" y="778762"/>
            <a:ext cx="366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Механическая защита срезным болтом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тип В, 3900 кг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26E15-E695-4C4B-ACAE-41B88E375AD5}"/>
              </a:ext>
            </a:extLst>
          </p:cNvPr>
          <p:cNvSpPr txBox="1"/>
          <p:nvPr/>
        </p:nvSpPr>
        <p:spPr>
          <a:xfrm>
            <a:off x="5044548" y="834726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Гидравлическая защита </a:t>
            </a:r>
          </a:p>
          <a:p>
            <a:pPr algn="ctr"/>
            <a:r>
              <a:rPr lang="ru-RU" dirty="0">
                <a:latin typeface="+mj-lt"/>
              </a:rPr>
              <a:t>2500 кг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918885-891F-4524-B597-E2864C0020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5386326"/>
            <a:ext cx="1354646" cy="11985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0384C9-7007-4E5F-880B-4F81B87697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031" y="5264255"/>
            <a:ext cx="1260140" cy="1320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843EB7-8601-4BB6-A759-72E5A58BC0DC}"/>
              </a:ext>
            </a:extLst>
          </p:cNvPr>
          <p:cNvSpPr txBox="1"/>
          <p:nvPr/>
        </p:nvSpPr>
        <p:spPr>
          <a:xfrm>
            <a:off x="5423892" y="4905209"/>
            <a:ext cx="1620180" cy="37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Защита </a:t>
            </a:r>
            <a:r>
              <a:rPr lang="en-US" dirty="0">
                <a:latin typeface="+mj-lt"/>
              </a:rPr>
              <a:t>Y</a:t>
            </a:r>
            <a:endParaRPr lang="ru-RU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A7C19-9C81-4244-AD2D-3FA45317669E}"/>
              </a:ext>
            </a:extLst>
          </p:cNvPr>
          <p:cNvSpPr txBox="1"/>
          <p:nvPr/>
        </p:nvSpPr>
        <p:spPr>
          <a:xfrm>
            <a:off x="7236011" y="4891831"/>
            <a:ext cx="1620180" cy="37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Защита </a:t>
            </a:r>
            <a:r>
              <a:rPr lang="en-US" dirty="0">
                <a:latin typeface="+mj-lt"/>
              </a:rPr>
              <a:t>Z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18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9FEA0-137E-4FC7-B716-E8A33DE4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РАБОЧИЕ ОРГАНЫ</a:t>
            </a:r>
            <a:r>
              <a:rPr lang="en-US" sz="2400" b="1" dirty="0">
                <a:solidFill>
                  <a:schemeClr val="bg1"/>
                </a:solidFill>
              </a:rPr>
              <a:t> GREGOIRE BESSON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29263CD-3990-4B8E-9B6D-3C9111C1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868" y="1520788"/>
            <a:ext cx="2104867" cy="11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C081E15-16CF-498D-B009-4987F47F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411" y="1406090"/>
            <a:ext cx="4176985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+mj-lt"/>
                <a:cs typeface="Times New Roman" pitchFamily="18" charset="0"/>
              </a:rPr>
              <a:t>H5</a:t>
            </a:r>
            <a:endParaRPr lang="ru-RU" b="1" dirty="0">
              <a:latin typeface="+mj-lt"/>
              <a:cs typeface="Times New Roman" pitchFamily="18" charset="0"/>
            </a:endParaRPr>
          </a:p>
          <a:p>
            <a:pPr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(стандартная комплектация) </a:t>
            </a:r>
            <a:endParaRPr lang="fr-FR" dirty="0">
              <a:latin typeface="+mj-lt"/>
              <a:cs typeface="Times New Roman" pitchFamily="18" charset="0"/>
            </a:endParaRPr>
          </a:p>
          <a:p>
            <a:pPr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Отвал винтовой короткий </a:t>
            </a:r>
          </a:p>
          <a:p>
            <a:pPr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для вспашки на глубину до </a:t>
            </a:r>
            <a:r>
              <a:rPr lang="fr-FR" dirty="0">
                <a:latin typeface="+mj-lt"/>
                <a:cs typeface="Times New Roman" pitchFamily="18" charset="0"/>
              </a:rPr>
              <a:t>30</a:t>
            </a:r>
            <a:r>
              <a:rPr lang="ru-RU" dirty="0">
                <a:latin typeface="+mj-lt"/>
                <a:cs typeface="Times New Roman" pitchFamily="18" charset="0"/>
              </a:rPr>
              <a:t> см.</a:t>
            </a:r>
            <a:r>
              <a:rPr lang="fr-FR" dirty="0"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CB5728B-562C-4F53-B2E3-7CF8B943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812" y="3104964"/>
            <a:ext cx="2421826" cy="12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B89AE97-5AF2-4E78-9EF4-11768B2005BB}"/>
              </a:ext>
            </a:extLst>
          </p:cNvPr>
          <p:cNvSpPr/>
          <p:nvPr/>
        </p:nvSpPr>
        <p:spPr>
          <a:xfrm>
            <a:off x="3983171" y="298194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fr-FR" b="1" dirty="0">
                <a:latin typeface="+mj-lt"/>
                <a:cs typeface="Arial" charset="0"/>
              </a:rPr>
              <a:t>H</a:t>
            </a:r>
            <a:r>
              <a:rPr lang="ru-RU" b="1" dirty="0">
                <a:latin typeface="+mj-lt"/>
                <a:cs typeface="Arial" charset="0"/>
              </a:rPr>
              <a:t>8</a:t>
            </a:r>
          </a:p>
          <a:p>
            <a:pPr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Отвал винтовой длинный</a:t>
            </a:r>
          </a:p>
          <a:p>
            <a:pPr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для глубокой вспашки до 35 см. </a:t>
            </a:r>
          </a:p>
          <a:p>
            <a:pPr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Особенно рекомендуется для чернозема.</a:t>
            </a:r>
            <a:endParaRPr lang="fr-FR" dirty="0">
              <a:latin typeface="+mj-lt"/>
              <a:cs typeface="Times New Roman" pitchFamily="18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1389A6A-35DF-47EA-852D-74FED46C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8" y="4977172"/>
            <a:ext cx="2628292" cy="14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4D9B18-1FB3-488C-A16D-28851FC52CC1}"/>
              </a:ext>
            </a:extLst>
          </p:cNvPr>
          <p:cNvSpPr/>
          <p:nvPr/>
        </p:nvSpPr>
        <p:spPr>
          <a:xfrm>
            <a:off x="4073437" y="4850910"/>
            <a:ext cx="4572000" cy="140807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b="1" dirty="0">
                <a:latin typeface="+mj-lt"/>
                <a:cs typeface="Times New Roman" pitchFamily="18" charset="0"/>
              </a:rPr>
              <a:t>CV7   </a:t>
            </a:r>
            <a:r>
              <a:rPr lang="fr-FR" dirty="0">
                <a:latin typeface="+mj-lt"/>
                <a:cs typeface="Times New Roman" pitchFamily="18" charset="0"/>
              </a:rPr>
              <a:t> </a:t>
            </a:r>
          </a:p>
          <a:p>
            <a:pPr defTabSz="914400">
              <a:lnSpc>
                <a:spcPct val="75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Отвал перьевой </a:t>
            </a:r>
          </a:p>
          <a:p>
            <a:pPr defTabSz="914400">
              <a:lnSpc>
                <a:spcPct val="75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для вспашки на глубину до 35 см. </a:t>
            </a:r>
          </a:p>
          <a:p>
            <a:pPr defTabSz="914400">
              <a:lnSpc>
                <a:spcPct val="75000"/>
              </a:lnSpc>
              <a:spcBef>
                <a:spcPct val="50000"/>
              </a:spcBef>
            </a:pPr>
            <a:r>
              <a:rPr lang="ru-RU" dirty="0">
                <a:latin typeface="+mj-lt"/>
                <a:cs typeface="Times New Roman" pitchFamily="18" charset="0"/>
              </a:rPr>
              <a:t>Отвал адаптирован для липких грунтов.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4CAFF-DAD7-48F3-B9E2-B55976B1E507}"/>
              </a:ext>
            </a:extLst>
          </p:cNvPr>
          <p:cNvSpPr txBox="1"/>
          <p:nvPr/>
        </p:nvSpPr>
        <p:spPr>
          <a:xfrm>
            <a:off x="143508" y="78405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Рабочие органы для плугов </a:t>
            </a:r>
            <a:r>
              <a:rPr lang="en-US" dirty="0">
                <a:latin typeface="+mj-lt"/>
              </a:rPr>
              <a:t>Prima, Rover, Voyager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507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76375" y="152400"/>
            <a:ext cx="59404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ПРЕДПЛУЖНИКИ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GREGOIRE BESSON</a:t>
            </a: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7043" name="Google Shape;659;p39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27"/>
          <a:stretch>
            <a:fillRect/>
          </a:stretch>
        </p:blipFill>
        <p:spPr bwMode="auto">
          <a:xfrm>
            <a:off x="690738" y="4418001"/>
            <a:ext cx="1894795" cy="16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Google Shape;661;p3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04" y="1527060"/>
            <a:ext cx="1688938" cy="17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Google Shape;663;p3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91680"/>
            <a:ext cx="915553" cy="1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Google Shape;664;p39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370" y="1455676"/>
            <a:ext cx="1232867" cy="1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Google Shape;668;p3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97"/>
          <a:stretch>
            <a:fillRect/>
          </a:stretch>
        </p:blipFill>
        <p:spPr bwMode="auto">
          <a:xfrm>
            <a:off x="3409879" y="4401108"/>
            <a:ext cx="1958485" cy="158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892" y="4473489"/>
            <a:ext cx="2699562" cy="151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TextBox 3"/>
          <p:cNvSpPr txBox="1">
            <a:spLocks noChangeArrowheads="1"/>
          </p:cNvSpPr>
          <p:nvPr/>
        </p:nvSpPr>
        <p:spPr bwMode="auto">
          <a:xfrm>
            <a:off x="157198" y="3032176"/>
            <a:ext cx="3380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Стандартная комплектация</a:t>
            </a:r>
          </a:p>
          <a:p>
            <a:pPr algn="ctr"/>
            <a:r>
              <a:rPr lang="ru-RU" dirty="0">
                <a:latin typeface="+mj-lt"/>
              </a:rPr>
              <a:t>Предплужник для </a:t>
            </a:r>
          </a:p>
          <a:p>
            <a:pPr algn="ctr"/>
            <a:r>
              <a:rPr lang="ru-RU" dirty="0">
                <a:latin typeface="+mj-lt"/>
              </a:rPr>
              <a:t>разнородных работ</a:t>
            </a:r>
            <a:endParaRPr lang="en-US" dirty="0">
              <a:latin typeface="+mj-lt"/>
            </a:endParaRPr>
          </a:p>
        </p:txBody>
      </p:sp>
      <p:sp>
        <p:nvSpPr>
          <p:cNvPr id="87050" name="TextBox 4"/>
          <p:cNvSpPr txBox="1">
            <a:spLocks noChangeArrowheads="1"/>
          </p:cNvSpPr>
          <p:nvPr/>
        </p:nvSpPr>
        <p:spPr bwMode="auto">
          <a:xfrm>
            <a:off x="3455876" y="3099450"/>
            <a:ext cx="2350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Кукурузный </a:t>
            </a:r>
          </a:p>
          <a:p>
            <a:pPr algn="ctr"/>
            <a:r>
              <a:rPr lang="ru-RU" dirty="0">
                <a:latin typeface="+mj-lt"/>
              </a:rPr>
              <a:t>предплужник</a:t>
            </a:r>
          </a:p>
        </p:txBody>
      </p:sp>
      <p:sp>
        <p:nvSpPr>
          <p:cNvPr id="87051" name="TextBox 5"/>
          <p:cNvSpPr txBox="1">
            <a:spLocks noChangeArrowheads="1"/>
          </p:cNvSpPr>
          <p:nvPr/>
        </p:nvSpPr>
        <p:spPr bwMode="auto">
          <a:xfrm>
            <a:off x="6120172" y="3099669"/>
            <a:ext cx="284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+mj-lt"/>
              </a:rPr>
              <a:t>Универсальный предплужник</a:t>
            </a:r>
          </a:p>
        </p:txBody>
      </p:sp>
      <p:sp>
        <p:nvSpPr>
          <p:cNvPr id="87052" name="TextBox 6"/>
          <p:cNvSpPr txBox="1">
            <a:spLocks noChangeArrowheads="1"/>
          </p:cNvSpPr>
          <p:nvPr/>
        </p:nvSpPr>
        <p:spPr bwMode="auto">
          <a:xfrm>
            <a:off x="107504" y="5949280"/>
            <a:ext cx="2851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+mj-lt"/>
              </a:rPr>
              <a:t>Предплужник </a:t>
            </a:r>
          </a:p>
          <a:p>
            <a:pPr algn="ctr"/>
            <a:r>
              <a:rPr lang="ru-RU" dirty="0">
                <a:latin typeface="+mj-lt"/>
              </a:rPr>
              <a:t>луговой</a:t>
            </a:r>
          </a:p>
        </p:txBody>
      </p:sp>
      <p:sp>
        <p:nvSpPr>
          <p:cNvPr id="87053" name="TextBox 7"/>
          <p:cNvSpPr txBox="1">
            <a:spLocks noChangeArrowheads="1"/>
          </p:cNvSpPr>
          <p:nvPr/>
        </p:nvSpPr>
        <p:spPr bwMode="auto">
          <a:xfrm>
            <a:off x="2773114" y="5949280"/>
            <a:ext cx="273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+mj-lt"/>
              </a:rPr>
              <a:t>Углосним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C4CAFF-DAD7-48F3-B9E2-B55976B1E507}"/>
              </a:ext>
            </a:extLst>
          </p:cNvPr>
          <p:cNvSpPr txBox="1"/>
          <p:nvPr/>
        </p:nvSpPr>
        <p:spPr>
          <a:xfrm>
            <a:off x="143508" y="784055"/>
            <a:ext cx="862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Предплужники для плугов </a:t>
            </a:r>
            <a:r>
              <a:rPr lang="en-US" dirty="0">
                <a:latin typeface="+mj-lt"/>
              </a:rPr>
              <a:t>Prima, Rover, Voyager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8745AF-F80D-4A4C-98E9-115275141B4E}"/>
              </a:ext>
            </a:extLst>
          </p:cNvPr>
          <p:cNvSpPr/>
          <p:nvPr/>
        </p:nvSpPr>
        <p:spPr>
          <a:xfrm>
            <a:off x="1079612" y="152636"/>
            <a:ext cx="7020780" cy="42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СРАВНИТЕЛЬНЫЕ ХАРАКТЕРИСТИКИ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8" name="Picture 4" descr="https://lh3.googleusercontent.com/CCjZB79qzcgnC-x7rwu6IA2bgGjLhINhagsyTvF6Rj8uHzgYZaW8mlpUGnKgFUHLfF_3u_aUTaMB9dYTymZNID34PczixRKUkpSMj_NK6h2MDsNq3ywHLdrWWBfvTUcFBsKSkW-UkTA">
            <a:extLst>
              <a:ext uri="{FF2B5EF4-FFF2-40B4-BE49-F238E27FC236}">
                <a16:creationId xmlns:a16="http://schemas.microsoft.com/office/drawing/2014/main" id="{DA59E47F-89E6-40D6-BD7A-B39E9DDCF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588" y="850945"/>
            <a:ext cx="7782130" cy="20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912BD9-1A01-4B43-A37A-7734A8D020B7}"/>
              </a:ext>
            </a:extLst>
          </p:cNvPr>
          <p:cNvSpPr/>
          <p:nvPr/>
        </p:nvSpPr>
        <p:spPr>
          <a:xfrm>
            <a:off x="459925" y="3124802"/>
            <a:ext cx="8280920" cy="84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 МОДЕЛИ ПЛУГОВ, 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для </a:t>
            </a:r>
            <a:r>
              <a:rPr kumimoji="0" lang="uk-UA" sz="2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удовлетворения</a:t>
            </a:r>
            <a:r>
              <a:rPr kumimoji="0" lang="uk-U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всех</a:t>
            </a:r>
            <a:r>
              <a:rPr kumimoji="0" lang="uk-U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Ваших </a:t>
            </a:r>
            <a:r>
              <a:rPr kumimoji="0" lang="uk-UA" sz="2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потребностей</a:t>
            </a:r>
            <a:r>
              <a:rPr lang="ru-RU" sz="2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A4973F-9CAE-4E95-82C5-3E06E12CF536}"/>
              </a:ext>
            </a:extLst>
          </p:cNvPr>
          <p:cNvSpPr/>
          <p:nvPr/>
        </p:nvSpPr>
        <p:spPr>
          <a:xfrm>
            <a:off x="531584" y="4152081"/>
            <a:ext cx="2376959" cy="1833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PRIMA</a:t>
            </a:r>
            <a:r>
              <a:rPr kumimoji="0" lang="uk-UA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Основной оборотный навесной плуг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с широким выбором опций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Простота и надёжность</a:t>
            </a: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+mj-lt"/>
              <a:ea typeface="+mn-e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412DDF-5270-4777-9964-5BCF94976DA1}"/>
              </a:ext>
            </a:extLst>
          </p:cNvPr>
          <p:cNvSpPr/>
          <p:nvPr/>
        </p:nvSpPr>
        <p:spPr>
          <a:xfrm>
            <a:off x="3206090" y="4217020"/>
            <a:ext cx="2716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ROVER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Оборотный навесной плуг </a:t>
            </a:r>
            <a:r>
              <a:rPr kumimoji="0" lang="uk-UA" sz="1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премиум</a:t>
            </a:r>
            <a:r>
              <a:rPr kumimoji="0" lang="uk-UA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класса</a:t>
            </a:r>
            <a:r>
              <a:rPr kumimoji="0" lang="uk-UA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,</a:t>
            </a: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 с широким выбором опций для более мощных тракторов.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Легко адаптировать к любому типу тракторов.</a:t>
            </a:r>
            <a:endParaRPr kumimoji="0" lang="fr-FR" sz="1600" b="0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+mj-lt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B9EDC9-98E2-4A69-8842-36B3453119EE}"/>
              </a:ext>
            </a:extLst>
          </p:cNvPr>
          <p:cNvSpPr/>
          <p:nvPr/>
        </p:nvSpPr>
        <p:spPr>
          <a:xfrm>
            <a:off x="6120172" y="4266452"/>
            <a:ext cx="2806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VOYAGER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Полунавесной оборотный плуг серии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S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«S»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с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постоянной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опорой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 на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заднее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Arial" charset="0"/>
              </a:rPr>
              <a:t> колесо плуга.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BA1A1715-7B18-44C6-9237-6448D31DAD60}"/>
              </a:ext>
            </a:extLst>
          </p:cNvPr>
          <p:cNvSpPr/>
          <p:nvPr/>
        </p:nvSpPr>
        <p:spPr>
          <a:xfrm rot="5400000">
            <a:off x="4431514" y="1112710"/>
            <a:ext cx="337741" cy="5760640"/>
          </a:xfrm>
          <a:prstGeom prst="rightBrace">
            <a:avLst>
              <a:gd name="adj1" fmla="val 8333"/>
              <a:gd name="adj2" fmla="val 4930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EDD84B0-AA39-4634-B79B-5454AAAB3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84430">
            <a:off x="3471827" y="2729285"/>
            <a:ext cx="1756643" cy="11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E9A4CC-393A-4FF0-86DD-16CCF33E7721}"/>
              </a:ext>
            </a:extLst>
          </p:cNvPr>
          <p:cNvSpPr/>
          <p:nvPr/>
        </p:nvSpPr>
        <p:spPr>
          <a:xfrm>
            <a:off x="503547" y="786551"/>
            <a:ext cx="8234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Сравнение цен* на 5-корпусные плуги навесные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PRIMA 70,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ROVER 60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и на полунавесные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VOYAGER S60,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S70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Для уточнения цены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DDP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Белгород обращайтесь в представительство ООО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Грегуар-Бессон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 Восток» (+7 4722 402-210 или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vostok.info@gb-group.co)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*цена на заводе по действующему прайс-листу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FCA 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Франция.</a:t>
            </a: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43" y="59852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Цены указаны в евро.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3E9319B-22FA-4EEF-98D2-1BA95967D2EF}"/>
              </a:ext>
            </a:extLst>
          </p:cNvPr>
          <p:cNvSpPr txBox="1">
            <a:spLocks/>
          </p:cNvSpPr>
          <p:nvPr/>
        </p:nvSpPr>
        <p:spPr bwMode="auto">
          <a:xfrm>
            <a:off x="2123728" y="169794"/>
            <a:ext cx="5832648" cy="3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ru-RU" sz="2400" b="1" dirty="0">
                <a:solidFill>
                  <a:prstClr val="white"/>
                </a:solidFill>
                <a:latin typeface="+mj-lt"/>
              </a:rPr>
              <a:t>СРАВНЕНИЕ ЦЕН</a:t>
            </a:r>
            <a:r>
              <a:rPr lang="en-US" sz="24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+mj-lt"/>
              </a:rPr>
              <a:t>5</a:t>
            </a:r>
            <a:r>
              <a:rPr lang="en-US" sz="2400" b="1" dirty="0">
                <a:solidFill>
                  <a:prstClr val="white"/>
                </a:solidFill>
                <a:latin typeface="+mj-lt"/>
              </a:rPr>
              <a:t>-</a:t>
            </a:r>
            <a:r>
              <a:rPr lang="ru-RU" sz="2400" b="1" dirty="0">
                <a:solidFill>
                  <a:prstClr val="white"/>
                </a:solidFill>
                <a:latin typeface="+mj-lt"/>
              </a:rPr>
              <a:t>корпусных плугов </a:t>
            </a:r>
            <a:endParaRPr lang="ru-RU" sz="2400" b="1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AE4B70-C4EA-465E-84B3-D31B8C2BB2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421" r="3144" b="15962"/>
          <a:stretch/>
        </p:blipFill>
        <p:spPr>
          <a:xfrm rot="19104713">
            <a:off x="5051377" y="2752057"/>
            <a:ext cx="2331392" cy="877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8578C0-06B3-441F-B182-437635190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590">
            <a:off x="1535591" y="2732535"/>
            <a:ext cx="2007384" cy="1413229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613786E-BFD7-477C-868D-54CF541C8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54317"/>
              </p:ext>
            </p:extLst>
          </p:nvPr>
        </p:nvGraphicFramePr>
        <p:xfrm>
          <a:off x="503548" y="4189555"/>
          <a:ext cx="8234565" cy="160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781">
                  <a:extLst>
                    <a:ext uri="{9D8B030D-6E8A-4147-A177-3AD203B41FA5}">
                      <a16:colId xmlns:a16="http://schemas.microsoft.com/office/drawing/2014/main" val="1254100798"/>
                    </a:ext>
                  </a:extLst>
                </a:gridCol>
                <a:gridCol w="2116045">
                  <a:extLst>
                    <a:ext uri="{9D8B030D-6E8A-4147-A177-3AD203B41FA5}">
                      <a16:colId xmlns:a16="http://schemas.microsoft.com/office/drawing/2014/main" val="1272002583"/>
                    </a:ext>
                  </a:extLst>
                </a:gridCol>
                <a:gridCol w="1646913">
                  <a:extLst>
                    <a:ext uri="{9D8B030D-6E8A-4147-A177-3AD203B41FA5}">
                      <a16:colId xmlns:a16="http://schemas.microsoft.com/office/drawing/2014/main" val="1263951295"/>
                    </a:ext>
                  </a:extLst>
                </a:gridCol>
                <a:gridCol w="1646913">
                  <a:extLst>
                    <a:ext uri="{9D8B030D-6E8A-4147-A177-3AD203B41FA5}">
                      <a16:colId xmlns:a16="http://schemas.microsoft.com/office/drawing/2014/main" val="453733415"/>
                    </a:ext>
                  </a:extLst>
                </a:gridCol>
                <a:gridCol w="1646913">
                  <a:extLst>
                    <a:ext uri="{9D8B030D-6E8A-4147-A177-3AD203B41FA5}">
                      <a16:colId xmlns:a16="http://schemas.microsoft.com/office/drawing/2014/main" val="70949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корпусов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Навесные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Полунавесные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Отвалы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70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 борозде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Rover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70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 борозде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Voyager</a:t>
                      </a:r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S60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в борозде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Voyager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S70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 борозде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1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H5, mix</a:t>
                      </a:r>
                    </a:p>
                  </a:txBody>
                  <a:tcPr marL="6927" marR="6927" marT="6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14 189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25 424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27 777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33 599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15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H8/CV7, mix</a:t>
                      </a:r>
                    </a:p>
                  </a:txBody>
                  <a:tcPr marL="6927" marR="6927" marT="6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14 833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26 454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28 807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34 606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64373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57E2C9-6CBF-43B0-BDD0-02E3F9436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5" b="94920" l="1653" r="91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255">
            <a:off x="6638321" y="2484562"/>
            <a:ext cx="2506164" cy="15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4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E9A4CC-393A-4FF0-86DD-16CCF33E7721}"/>
              </a:ext>
            </a:extLst>
          </p:cNvPr>
          <p:cNvSpPr/>
          <p:nvPr/>
        </p:nvSpPr>
        <p:spPr>
          <a:xfrm>
            <a:off x="503547" y="786551"/>
            <a:ext cx="8234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Сравнение цен* на 6-корпусные плуги навесные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PRIMA 70,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ROVER 60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и на полунавесные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VOYAGER S60,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S70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Для уточнения цены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DDP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Белгород обращайтесь в представительство ООО «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Грегуар-Бессон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 Восток» (+7 4722 402-210 или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vostok.info@gb-group.co)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*цена на заводе по действующему прайс-листу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FCA 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Франция.</a:t>
            </a:r>
          </a:p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43" y="59852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 font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Цены указаны в евро.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3E9319B-22FA-4EEF-98D2-1BA95967D2EF}"/>
              </a:ext>
            </a:extLst>
          </p:cNvPr>
          <p:cNvSpPr txBox="1">
            <a:spLocks/>
          </p:cNvSpPr>
          <p:nvPr/>
        </p:nvSpPr>
        <p:spPr bwMode="auto">
          <a:xfrm>
            <a:off x="2123728" y="169794"/>
            <a:ext cx="5832648" cy="3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914400"/>
            <a:r>
              <a:rPr lang="ru-RU" sz="2400" b="1" dirty="0">
                <a:solidFill>
                  <a:prstClr val="white"/>
                </a:solidFill>
                <a:latin typeface="+mj-lt"/>
              </a:rPr>
              <a:t>СРАВНЕНИЕ ЦЕН</a:t>
            </a:r>
            <a:r>
              <a:rPr lang="en-US" sz="24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+mj-lt"/>
              </a:rPr>
              <a:t>6</a:t>
            </a:r>
            <a:r>
              <a:rPr lang="en-US" sz="2400" b="1" dirty="0">
                <a:solidFill>
                  <a:prstClr val="white"/>
                </a:solidFill>
                <a:latin typeface="+mj-lt"/>
              </a:rPr>
              <a:t>-</a:t>
            </a:r>
            <a:r>
              <a:rPr lang="ru-RU" sz="2400" b="1" dirty="0">
                <a:solidFill>
                  <a:prstClr val="white"/>
                </a:solidFill>
                <a:latin typeface="+mj-lt"/>
              </a:rPr>
              <a:t>корпусных плугов </a:t>
            </a:r>
            <a:endParaRPr lang="ru-RU" sz="2400" b="1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2970B6-4329-4667-949C-2F2C432C2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5" b="94920" l="1653" r="91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255">
            <a:off x="6631675" y="2398807"/>
            <a:ext cx="2630174" cy="1625926"/>
          </a:xfrm>
          <a:prstGeom prst="rect">
            <a:avLst/>
          </a:prstGeom>
        </p:spPr>
      </p:pic>
      <p:pic>
        <p:nvPicPr>
          <p:cNvPr id="1026" name="Picture 2" descr="Rover 70 Навесной плуг, от 5 до 7 корпусов Gregoire Besson">
            <a:extLst>
              <a:ext uri="{FF2B5EF4-FFF2-40B4-BE49-F238E27FC236}">
                <a16:creationId xmlns:a16="http://schemas.microsoft.com/office/drawing/2014/main" id="{0A89DC56-87BB-4C9B-A2F8-31F859176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3990" r="10441" b="15452"/>
          <a:stretch/>
        </p:blipFill>
        <p:spPr bwMode="auto">
          <a:xfrm rot="21015861">
            <a:off x="3491441" y="2649612"/>
            <a:ext cx="2108118" cy="12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F3D6567-0FC5-458A-A5D1-A668D6152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8883">
            <a:off x="1618808" y="2678252"/>
            <a:ext cx="1851468" cy="139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B29FA7-944B-4C77-AB58-FEAC3D795B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9"/>
          <a:stretch/>
        </p:blipFill>
        <p:spPr>
          <a:xfrm rot="18872643">
            <a:off x="4976475" y="2525216"/>
            <a:ext cx="2774927" cy="1084993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613786E-BFD7-477C-868D-54CF541C8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34927"/>
              </p:ext>
            </p:extLst>
          </p:nvPr>
        </p:nvGraphicFramePr>
        <p:xfrm>
          <a:off x="503548" y="4189555"/>
          <a:ext cx="8234565" cy="160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781">
                  <a:extLst>
                    <a:ext uri="{9D8B030D-6E8A-4147-A177-3AD203B41FA5}">
                      <a16:colId xmlns:a16="http://schemas.microsoft.com/office/drawing/2014/main" val="1254100798"/>
                    </a:ext>
                  </a:extLst>
                </a:gridCol>
                <a:gridCol w="2116045">
                  <a:extLst>
                    <a:ext uri="{9D8B030D-6E8A-4147-A177-3AD203B41FA5}">
                      <a16:colId xmlns:a16="http://schemas.microsoft.com/office/drawing/2014/main" val="1272002583"/>
                    </a:ext>
                  </a:extLst>
                </a:gridCol>
                <a:gridCol w="1646913">
                  <a:extLst>
                    <a:ext uri="{9D8B030D-6E8A-4147-A177-3AD203B41FA5}">
                      <a16:colId xmlns:a16="http://schemas.microsoft.com/office/drawing/2014/main" val="1263951295"/>
                    </a:ext>
                  </a:extLst>
                </a:gridCol>
                <a:gridCol w="1646913">
                  <a:extLst>
                    <a:ext uri="{9D8B030D-6E8A-4147-A177-3AD203B41FA5}">
                      <a16:colId xmlns:a16="http://schemas.microsoft.com/office/drawing/2014/main" val="453733415"/>
                    </a:ext>
                  </a:extLst>
                </a:gridCol>
                <a:gridCol w="1646913">
                  <a:extLst>
                    <a:ext uri="{9D8B030D-6E8A-4147-A177-3AD203B41FA5}">
                      <a16:colId xmlns:a16="http://schemas.microsoft.com/office/drawing/2014/main" val="70949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 корпусов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Навесные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Полунавесные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Отвалы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70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 борозде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Rover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70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 борозде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Voyager</a:t>
                      </a:r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S60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в борозде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Voyager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S70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 борозде 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1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H5, mix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25 324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28 477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31 374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37 007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15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H8/CV7, mix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27" marR="6927" marT="69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25 560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29 713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32 610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38 220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64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9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22298" y="80628"/>
            <a:ext cx="851531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ВИДЕО </a:t>
            </a:r>
            <a:r>
              <a:rPr lang="en-US" sz="2400" b="1" dirty="0">
                <a:solidFill>
                  <a:schemeClr val="bg1"/>
                </a:solidFill>
              </a:rPr>
              <a:t>VOYAGER S60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Мультимедиа в Интернете 4" title="Voyager S60">
            <a:hlinkClick r:id="" action="ppaction://media"/>
            <a:extLst>
              <a:ext uri="{FF2B5EF4-FFF2-40B4-BE49-F238E27FC236}">
                <a16:creationId xmlns:a16="http://schemas.microsoft.com/office/drawing/2014/main" id="{E7F2BBC7-2B17-4FB5-A6F1-82775870E2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8839"/>
            <a:ext cx="9153017" cy="51485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B306BE-9080-4799-A875-758A76FC43E5}"/>
              </a:ext>
            </a:extLst>
          </p:cNvPr>
          <p:cNvSpPr/>
          <p:nvPr/>
        </p:nvSpPr>
        <p:spPr>
          <a:xfrm>
            <a:off x="2956293" y="6129300"/>
            <a:ext cx="309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chemeClr val="accent6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https://youtu.be/nAfY5yEj6M0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266AE2C-26C1-4DA3-ABB3-D7B6808CF86D}"/>
              </a:ext>
            </a:extLst>
          </p:cNvPr>
          <p:cNvSpPr/>
          <p:nvPr/>
        </p:nvSpPr>
        <p:spPr>
          <a:xfrm>
            <a:off x="2951820" y="5877272"/>
            <a:ext cx="4282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Смотрите видео </a:t>
            </a:r>
            <a:r>
              <a:rPr lang="en-US" sz="1600" dirty="0">
                <a:latin typeface="+mj-lt"/>
              </a:rPr>
              <a:t>Voyager S60 </a:t>
            </a:r>
            <a:r>
              <a:rPr lang="ru-RU" sz="1600" dirty="0">
                <a:latin typeface="+mj-lt"/>
              </a:rPr>
              <a:t>на нашем канале: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C628E3-7DC3-4FA6-BE33-3C11C8DB1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45172"/>
            <a:ext cx="1288851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21197"/>
              </p:ext>
            </p:extLst>
          </p:nvPr>
        </p:nvGraphicFramePr>
        <p:xfrm>
          <a:off x="457200" y="2290448"/>
          <a:ext cx="8228013" cy="45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0664">
                  <a:extLst>
                    <a:ext uri="{9D8B030D-6E8A-4147-A177-3AD203B41FA5}">
                      <a16:colId xmlns:a16="http://schemas.microsoft.com/office/drawing/2014/main" val="2758175742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2329787172"/>
                    </a:ext>
                  </a:extLst>
                </a:gridCol>
                <a:gridCol w="3069097">
                  <a:extLst>
                    <a:ext uri="{9D8B030D-6E8A-4147-A177-3AD203B41FA5}">
                      <a16:colId xmlns:a16="http://schemas.microsoft.com/office/drawing/2014/main" val="287138492"/>
                    </a:ext>
                  </a:extLst>
                </a:gridCol>
              </a:tblGrid>
              <a:tr h="383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Коммерческий отдел: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Запчасти и гарантии: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Сопровождение продаж: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398"/>
                  </a:ext>
                </a:extLst>
              </a:tr>
              <a:tr h="1920607">
                <a:tc>
                  <a:txBody>
                    <a:bodyPr/>
                    <a:lstStyle/>
                    <a:p>
                      <a:pPr marL="41973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Галина Кочергина, генеральный директор </a:t>
                      </a:r>
                      <a:r>
                        <a:rPr lang="en-US" sz="1400" dirty="0">
                          <a:effectLst/>
                        </a:rPr>
                        <a:t>g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kochergina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endParaRPr lang="ru-RU" sz="1400" dirty="0">
                        <a:effectLst/>
                      </a:endParaRPr>
                    </a:p>
                    <a:p>
                      <a:pPr marL="41973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197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 Евгения </a:t>
                      </a:r>
                      <a:r>
                        <a:rPr lang="ru-RU" sz="1400" dirty="0" err="1">
                          <a:effectLst/>
                        </a:rPr>
                        <a:t>Работягова</a:t>
                      </a:r>
                      <a:r>
                        <a:rPr lang="ru-RU" sz="1400" dirty="0">
                          <a:effectLst/>
                        </a:rPr>
                        <a:t>, коммерческий ассистент 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rabotyagova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 marL="4197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</a:endParaRPr>
                    </a:p>
                    <a:p>
                      <a:pPr marL="4197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Дарья Корнева</a:t>
                      </a:r>
                    </a:p>
                    <a:p>
                      <a:pPr marL="4197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коммерческий ассистент </a:t>
                      </a:r>
                      <a:endParaRPr lang="en-US" sz="1400" dirty="0">
                        <a:effectLst/>
                      </a:endParaRPr>
                    </a:p>
                    <a:p>
                      <a:pPr marL="4197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</a:rPr>
                        <a:t>d.korneva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Алина Козырева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kozyreva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 </a:t>
                      </a:r>
                      <a:endParaRPr lang="ru-RU" sz="1400" dirty="0">
                        <a:effectLst/>
                      </a:endParaRP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Дмитрий Смагин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smagin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Алексей Белокобыльский, 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технический директор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belokobylskiy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+7 910 320 09 14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Николай </a:t>
                      </a:r>
                      <a:r>
                        <a:rPr lang="ru-RU" sz="1400" dirty="0" err="1">
                          <a:effectLst/>
                        </a:rPr>
                        <a:t>Пьянзин</a:t>
                      </a:r>
                      <a:r>
                        <a:rPr lang="ru-RU" sz="1400" dirty="0">
                          <a:effectLst/>
                        </a:rPr>
                        <a:t>, региональный представитель по Югу и Поволжью 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pyanzin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+7 918 443 27 72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Алексей Баталов, региональный представитель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batalov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</a:p>
                    <a:p>
                      <a:pPr marL="3886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+7 919 288 50 00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86685"/>
                  </a:ext>
                </a:extLst>
              </a:tr>
              <a:tr h="4309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маркетинга: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10118"/>
                  </a:ext>
                </a:extLst>
              </a:tr>
              <a:tr h="1103631">
                <a:tc>
                  <a:txBody>
                    <a:bodyPr/>
                    <a:lstStyle/>
                    <a:p>
                      <a:pPr marL="41973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Алёна </a:t>
                      </a:r>
                      <a:r>
                        <a:rPr lang="ru-RU" sz="1400" dirty="0" err="1">
                          <a:effectLst/>
                        </a:rPr>
                        <a:t>Шеметова</a:t>
                      </a:r>
                      <a:r>
                        <a:rPr lang="ru-RU" sz="1400" dirty="0">
                          <a:effectLst/>
                        </a:rPr>
                        <a:t>, маркетолог</a:t>
                      </a:r>
                    </a:p>
                    <a:p>
                      <a:pPr marL="41973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shemetova</a:t>
                      </a:r>
                      <a:r>
                        <a:rPr lang="ru-RU" sz="1400" dirty="0">
                          <a:effectLst/>
                        </a:rPr>
                        <a:t>@</a:t>
                      </a:r>
                      <a:r>
                        <a:rPr lang="en-US" sz="1400" dirty="0" err="1">
                          <a:effectLst/>
                        </a:rPr>
                        <a:t>gb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4074"/>
                  </a:ext>
                </a:extLst>
              </a:tr>
            </a:tbl>
          </a:graphicData>
        </a:graphic>
      </p:graphicFrame>
      <p:pic>
        <p:nvPicPr>
          <p:cNvPr id="2057" name="Picture 9" descr="galina-kocher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24" y="2759224"/>
            <a:ext cx="558614" cy="55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aleona-shemetov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89" y="5752545"/>
            <a:ext cx="450602" cy="44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vgeniya-rabotyag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48" y="3636963"/>
            <a:ext cx="513587" cy="5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ina-kozyr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266" y="2719997"/>
            <a:ext cx="571476" cy="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mitry-smag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663" y="3578678"/>
            <a:ext cx="571476" cy="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eksey-belokobylski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862" y="2851366"/>
            <a:ext cx="609701" cy="6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ikolai-pyanz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862" y="4111156"/>
            <a:ext cx="609701" cy="6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eksey-batalo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881" y="5371062"/>
            <a:ext cx="594559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22298" y="80628"/>
            <a:ext cx="851531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НАШИ КОНТАКТЫ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84852" y="873309"/>
            <a:ext cx="63727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alibri" pitchFamily="34" charset="0"/>
                <a:cs typeface="Arial" charset="0"/>
              </a:rPr>
              <a:t>ООО «ГРЕГУАР-БЕССОН ВОСТОК»</a:t>
            </a:r>
          </a:p>
          <a:p>
            <a:pPr algn="ctr"/>
            <a:r>
              <a:rPr lang="fr-FR" sz="1600" dirty="0" err="1">
                <a:latin typeface="Calibri" pitchFamily="34" charset="0"/>
                <a:cs typeface="Arial" charset="0"/>
              </a:rPr>
              <a:t>Россия</a:t>
            </a:r>
            <a:r>
              <a:rPr lang="fr-FR" sz="1600" dirty="0">
                <a:latin typeface="Calibri" pitchFamily="34" charset="0"/>
                <a:cs typeface="Arial" charset="0"/>
              </a:rPr>
              <a:t>, 308006 г. </a:t>
            </a:r>
            <a:r>
              <a:rPr lang="fr-FR" sz="1600" dirty="0" err="1">
                <a:latin typeface="Calibri" pitchFamily="34" charset="0"/>
                <a:cs typeface="Arial" charset="0"/>
              </a:rPr>
              <a:t>Белгород</a:t>
            </a:r>
            <a:r>
              <a:rPr lang="fr-FR" sz="1600" dirty="0">
                <a:latin typeface="Calibri" pitchFamily="34" charset="0"/>
                <a:cs typeface="Arial" charset="0"/>
              </a:rPr>
              <a:t>,</a:t>
            </a:r>
            <a:r>
              <a:rPr lang="ru-RU" sz="1600" dirty="0">
                <a:latin typeface="Calibri" pitchFamily="34" charset="0"/>
                <a:cs typeface="Arial" charset="0"/>
              </a:rPr>
              <a:t> </a:t>
            </a:r>
            <a:r>
              <a:rPr lang="fr-FR" sz="1600" dirty="0" err="1">
                <a:latin typeface="Calibri" pitchFamily="34" charset="0"/>
                <a:cs typeface="Arial" charset="0"/>
              </a:rPr>
              <a:t>ул</a:t>
            </a:r>
            <a:r>
              <a:rPr lang="fr-FR" sz="1600" dirty="0">
                <a:latin typeface="Calibri" pitchFamily="34" charset="0"/>
                <a:cs typeface="Arial" charset="0"/>
              </a:rPr>
              <a:t>. </a:t>
            </a:r>
            <a:r>
              <a:rPr lang="fr-FR" sz="1600" dirty="0" err="1">
                <a:latin typeface="Calibri" pitchFamily="34" charset="0"/>
                <a:cs typeface="Arial" charset="0"/>
              </a:rPr>
              <a:t>Корочанская</a:t>
            </a:r>
            <a:r>
              <a:rPr lang="fr-FR" sz="1600" dirty="0">
                <a:latin typeface="Calibri" pitchFamily="34" charset="0"/>
                <a:cs typeface="Arial" charset="0"/>
              </a:rPr>
              <a:t> 132А</a:t>
            </a:r>
          </a:p>
          <a:p>
            <a:pPr algn="ctr"/>
            <a:r>
              <a:rPr lang="fr-FR" sz="1600" dirty="0" err="1">
                <a:latin typeface="Calibri" pitchFamily="34" charset="0"/>
                <a:cs typeface="Arial" charset="0"/>
              </a:rPr>
              <a:t>Тел</a:t>
            </a:r>
            <a:r>
              <a:rPr lang="fr-FR" sz="1600" dirty="0">
                <a:latin typeface="Calibri" pitchFamily="34" charset="0"/>
                <a:cs typeface="Arial" charset="0"/>
              </a:rPr>
              <a:t>.: </a:t>
            </a:r>
            <a:r>
              <a:rPr lang="ru-RU" sz="1600">
                <a:latin typeface="Calibri" pitchFamily="34" charset="0"/>
                <a:cs typeface="Arial" charset="0"/>
              </a:rPr>
              <a:t>+7 </a:t>
            </a:r>
            <a:r>
              <a:rPr lang="fr-FR" sz="1600">
                <a:latin typeface="Calibri" pitchFamily="34" charset="0"/>
                <a:cs typeface="Arial" charset="0"/>
              </a:rPr>
              <a:t>(4722</a:t>
            </a:r>
            <a:r>
              <a:rPr lang="fr-FR" sz="1600" dirty="0">
                <a:latin typeface="Calibri" pitchFamily="34" charset="0"/>
                <a:cs typeface="Arial" charset="0"/>
              </a:rPr>
              <a:t>) 402-210</a:t>
            </a:r>
          </a:p>
          <a:p>
            <a:pPr algn="ctr"/>
            <a:r>
              <a:rPr lang="fr-FR" sz="1600" dirty="0">
                <a:latin typeface="Calibri" pitchFamily="34" charset="0"/>
                <a:cs typeface="Arial" charset="0"/>
              </a:rPr>
              <a:t>e-mail: </a:t>
            </a:r>
            <a:r>
              <a:rPr lang="en-US" sz="1600" dirty="0">
                <a:latin typeface="Calibri" pitchFamily="34" charset="0"/>
                <a:cs typeface="Arial" charset="0"/>
              </a:rPr>
              <a:t>vostok.info@gb-group.co</a:t>
            </a:r>
            <a:endParaRPr lang="ru-RU" sz="1600" dirty="0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322298" y="4454618"/>
            <a:ext cx="521293" cy="53247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Рисунок 14" descr="daria-korneva">
            <a:extLst>
              <a:ext uri="{FF2B5EF4-FFF2-40B4-BE49-F238E27FC236}">
                <a16:creationId xmlns:a16="http://schemas.microsoft.com/office/drawing/2014/main" id="{B492CC18-C0C4-4A7E-B796-52B00285434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1" y="4453855"/>
            <a:ext cx="542524" cy="532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5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EB154E-46EA-45D5-BBAA-68E9B2ED6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3863"/>
          <a:stretch/>
        </p:blipFill>
        <p:spPr>
          <a:xfrm>
            <a:off x="0" y="690563"/>
            <a:ext cx="9144000" cy="590678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C9B5897-6BB6-4343-BD65-37420D53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9056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VOYAGER S60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717" y="5366246"/>
            <a:ext cx="4464496" cy="1231106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Представляем новую модель </a:t>
            </a:r>
            <a:endParaRPr lang="en-US" sz="2400" b="1" dirty="0">
              <a:latin typeface="+mj-lt"/>
            </a:endParaRPr>
          </a:p>
          <a:p>
            <a:pPr algn="ctr"/>
            <a:r>
              <a:rPr lang="ru-RU" sz="2400" b="1" dirty="0">
                <a:latin typeface="+mj-lt"/>
              </a:rPr>
              <a:t>полунавесного плуга </a:t>
            </a:r>
            <a:endParaRPr lang="en-US" sz="2400" b="1" dirty="0">
              <a:latin typeface="+mj-lt"/>
            </a:endParaRPr>
          </a:p>
          <a:p>
            <a:pPr algn="ctr"/>
            <a:r>
              <a:rPr lang="en-US" sz="2600" b="1" dirty="0">
                <a:latin typeface="+mj-lt"/>
              </a:rPr>
              <a:t>VOYAGER S60 </a:t>
            </a:r>
            <a:r>
              <a:rPr lang="ru-RU" sz="2400" b="1" dirty="0">
                <a:latin typeface="+mj-lt"/>
              </a:rPr>
              <a:t>(5 и 6 корпусов)</a:t>
            </a:r>
          </a:p>
        </p:txBody>
      </p:sp>
    </p:spTree>
    <p:extLst>
      <p:ext uri="{BB962C8B-B14F-4D97-AF65-F5344CB8AC3E}">
        <p14:creationId xmlns:p14="http://schemas.microsoft.com/office/powerpoint/2010/main" val="3596948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08" y="3933056"/>
            <a:ext cx="9143492" cy="25562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539552" y="2804304"/>
            <a:ext cx="822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www.gregoire-besson.com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636" y="5786680"/>
            <a:ext cx="8172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Проспекты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–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https://drive.google.com/drive/folders/12l2WeFBAvNzoVUHLVXTvp_xIJriz6OQ9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Фильмы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–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https://drive.google.com/drive/folders/1GQNzxrCu7AzXxRWYWDil40L47JRTIz7I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Фото </a:t>
            </a:r>
            <a:r>
              <a:rPr lang="en-US" sz="1400" dirty="0">
                <a:solidFill>
                  <a:schemeClr val="bg1"/>
                </a:solidFill>
              </a:rPr>
              <a:t>– </a:t>
            </a:r>
            <a:r>
              <a:rPr lang="en-US" sz="1400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https://drive.google.com/drive/folders/1lqYW_jghHIHSc-5uAKRqEwg_d-zwEwVj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52" y="4324116"/>
            <a:ext cx="394020" cy="394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96" y="4331124"/>
            <a:ext cx="394020" cy="3940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0800" y="4379582"/>
            <a:ext cx="2437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+mj-lt"/>
              </a:rPr>
              <a:t>GregoireBessonSAS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974" y="4364670"/>
            <a:ext cx="2437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+mj-lt"/>
              </a:rPr>
              <a:t>Грегуар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Бессон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5636" y="5481228"/>
            <a:ext cx="2437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Полезные ссылки: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98826" y="3887760"/>
            <a:ext cx="4282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Подписывайтесь на наши соц. сети:  </a:t>
            </a:r>
          </a:p>
        </p:txBody>
      </p:sp>
    </p:spTree>
    <p:extLst>
      <p:ext uri="{BB962C8B-B14F-4D97-AF65-F5344CB8AC3E}">
        <p14:creationId xmlns:p14="http://schemas.microsoft.com/office/powerpoint/2010/main" val="2352933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A9668-E94F-4AAB-B112-DBA0F7CC5424}"/>
              </a:ext>
            </a:extLst>
          </p:cNvPr>
          <p:cNvSpPr txBox="1"/>
          <p:nvPr/>
        </p:nvSpPr>
        <p:spPr>
          <a:xfrm>
            <a:off x="457200" y="908720"/>
            <a:ext cx="82280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+mj-lt"/>
              </a:rPr>
              <a:t>VOYAGER S60 </a:t>
            </a:r>
            <a:r>
              <a:rPr lang="ru-RU" sz="1900" dirty="0">
                <a:latin typeface="+mj-lt"/>
              </a:rPr>
              <a:t>эффективно использует мощность трактора в диапазоне </a:t>
            </a:r>
            <a:br>
              <a:rPr lang="ru-RU" sz="1900" dirty="0">
                <a:latin typeface="+mj-lt"/>
              </a:rPr>
            </a:br>
            <a:r>
              <a:rPr lang="en-US" sz="1900" b="1" dirty="0">
                <a:latin typeface="+mj-lt"/>
              </a:rPr>
              <a:t>1</a:t>
            </a:r>
            <a:r>
              <a:rPr lang="ru-RU" sz="1900" b="1" dirty="0">
                <a:latin typeface="+mj-lt"/>
              </a:rPr>
              <a:t>55 – 245 </a:t>
            </a:r>
            <a:r>
              <a:rPr lang="ru-RU" sz="1900" b="1" dirty="0" err="1">
                <a:latin typeface="+mj-lt"/>
              </a:rPr>
              <a:t>л.с</a:t>
            </a:r>
            <a:r>
              <a:rPr lang="ru-RU" sz="1900" b="1" dirty="0">
                <a:latin typeface="+mj-lt"/>
              </a:rPr>
              <a:t>.</a:t>
            </a:r>
            <a:endParaRPr lang="en-US" sz="19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19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900" dirty="0">
                <a:latin typeface="+mj-lt"/>
              </a:rPr>
              <a:t>Полунавесное исполнение плуга </a:t>
            </a:r>
            <a:r>
              <a:rPr lang="ru-RU" sz="1900" b="1" dirty="0">
                <a:latin typeface="+mj-lt"/>
              </a:rPr>
              <a:t>снижает нагрузку на навеску</a:t>
            </a:r>
            <a:r>
              <a:rPr lang="ru-RU" sz="1900" dirty="0">
                <a:latin typeface="+mj-lt"/>
              </a:rPr>
              <a:t> трактора.</a:t>
            </a:r>
          </a:p>
          <a:p>
            <a:pPr marL="342900" indent="-342900">
              <a:buFont typeface="+mj-lt"/>
              <a:buAutoNum type="arabicPeriod"/>
            </a:pPr>
            <a:endParaRPr lang="fr-FR" sz="19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900" dirty="0">
                <a:latin typeface="+mj-lt"/>
              </a:rPr>
              <a:t>Оптимально подходит </a:t>
            </a:r>
            <a:r>
              <a:rPr lang="ru-RU" sz="1900" b="1" dirty="0">
                <a:latin typeface="+mj-lt"/>
              </a:rPr>
              <a:t>для длительных перегонов</a:t>
            </a:r>
            <a:r>
              <a:rPr lang="ru-RU" sz="1900" dirty="0">
                <a:latin typeface="+mj-lt"/>
              </a:rPr>
              <a:t>. В конструкции опорного колеса предусмотрен гидроаккумулятор для гашения ударных нагрузок при транспортировке,  большой диаметр колеса идеально подходит </a:t>
            </a:r>
            <a:r>
              <a:rPr lang="ru-RU" sz="1900" b="1" dirty="0">
                <a:latin typeface="+mj-lt"/>
              </a:rPr>
              <a:t>для тяжелых условий эксплуатации</a:t>
            </a:r>
            <a:r>
              <a:rPr lang="ru-RU" sz="1900" dirty="0">
                <a:latin typeface="+mj-lt"/>
              </a:rPr>
              <a:t>. </a:t>
            </a:r>
            <a:br>
              <a:rPr lang="ru-RU" sz="1900" dirty="0">
                <a:latin typeface="+mj-lt"/>
              </a:rPr>
            </a:br>
            <a:r>
              <a:rPr lang="ru-RU" sz="1900" dirty="0">
                <a:latin typeface="+mj-lt"/>
              </a:rPr>
              <a:t>Многолетний опыт работы в области полунавесных плугов позволил </a:t>
            </a:r>
            <a:r>
              <a:rPr lang="en-US" sz="1900" dirty="0">
                <a:latin typeface="+mj-lt"/>
              </a:rPr>
              <a:t>Gregoire Besson </a:t>
            </a:r>
            <a:r>
              <a:rPr lang="ru-RU" sz="1900" dirty="0">
                <a:latin typeface="+mj-lt"/>
              </a:rPr>
              <a:t>максимально снизить массу плуга и сохранить </a:t>
            </a:r>
            <a:r>
              <a:rPr lang="ru-RU" sz="1900" b="1" dirty="0">
                <a:latin typeface="+mj-lt"/>
              </a:rPr>
              <a:t>надежность орудия</a:t>
            </a:r>
            <a:r>
              <a:rPr lang="ru-RU" sz="1900" dirty="0">
                <a:latin typeface="+mj-lt"/>
              </a:rPr>
              <a:t>.</a:t>
            </a:r>
            <a:endParaRPr lang="en-US" sz="19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ru-RU" sz="19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+mj-lt"/>
              </a:rPr>
              <a:t>VOYAGER S60 </a:t>
            </a:r>
            <a:r>
              <a:rPr lang="ru-RU" sz="1900" dirty="0">
                <a:latin typeface="+mj-lt"/>
              </a:rPr>
              <a:t>имеет преимущество перед </a:t>
            </a:r>
            <a:r>
              <a:rPr lang="en-US" sz="1900" dirty="0">
                <a:latin typeface="+mj-lt"/>
              </a:rPr>
              <a:t>VOYAGER S70 </a:t>
            </a:r>
            <a:r>
              <a:rPr lang="ru-RU" sz="1900" dirty="0">
                <a:latin typeface="+mj-lt"/>
              </a:rPr>
              <a:t>(</a:t>
            </a:r>
            <a:r>
              <a:rPr lang="en-US" sz="1900" dirty="0">
                <a:latin typeface="+mj-lt"/>
              </a:rPr>
              <a:t>SPMF) </a:t>
            </a:r>
            <a:r>
              <a:rPr lang="ru-RU" sz="1900" dirty="0">
                <a:latin typeface="+mj-lt"/>
              </a:rPr>
              <a:t>в диапазоне 5, 6 корпусов:</a:t>
            </a:r>
          </a:p>
          <a:p>
            <a:r>
              <a:rPr lang="ru-RU" sz="1900" dirty="0">
                <a:latin typeface="+mj-lt"/>
              </a:rPr>
              <a:t>		-</a:t>
            </a:r>
            <a:r>
              <a:rPr lang="ru-RU" sz="19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900" b="1" dirty="0">
                <a:latin typeface="+mj-lt"/>
              </a:rPr>
              <a:t>Специальная конструкции грядиля </a:t>
            </a:r>
            <a:r>
              <a:rPr lang="ru-RU" sz="1900" dirty="0">
                <a:latin typeface="+mj-lt"/>
              </a:rPr>
              <a:t>и </a:t>
            </a:r>
            <a:r>
              <a:rPr lang="ru-RU" sz="1900" b="1" dirty="0">
                <a:latin typeface="+mj-lt"/>
              </a:rPr>
              <a:t>облегченная рама</a:t>
            </a:r>
            <a:r>
              <a:rPr lang="ru-RU" sz="1900" dirty="0">
                <a:latin typeface="+mj-lt"/>
              </a:rPr>
              <a:t>,</a:t>
            </a:r>
            <a:br>
              <a:rPr lang="ru-RU" sz="1900" dirty="0">
                <a:latin typeface="+mj-lt"/>
              </a:rPr>
            </a:br>
            <a:r>
              <a:rPr lang="ru-RU" sz="1900" dirty="0">
                <a:latin typeface="+mj-lt"/>
              </a:rPr>
              <a:t>		  которые позволяют уменьшить нагрузку на трактор.</a:t>
            </a:r>
          </a:p>
          <a:p>
            <a:r>
              <a:rPr lang="ru-RU" sz="1900" dirty="0">
                <a:latin typeface="+mj-lt"/>
              </a:rPr>
              <a:t>		-</a:t>
            </a:r>
            <a:r>
              <a:rPr lang="ru-RU" sz="19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900" b="1" dirty="0">
                <a:latin typeface="+mj-lt"/>
              </a:rPr>
              <a:t>Ценовое предложение</a:t>
            </a:r>
            <a:r>
              <a:rPr lang="ru-RU" sz="1900" dirty="0">
                <a:latin typeface="+mj-lt"/>
              </a:rPr>
              <a:t>. (см. слайды 16-17)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380A5A3-AE0C-4732-9255-7D37B2ED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90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Преимущества </a:t>
            </a:r>
            <a:r>
              <a:rPr lang="en-US" sz="2400" b="1" dirty="0">
                <a:solidFill>
                  <a:schemeClr val="bg1"/>
                </a:solidFill>
              </a:rPr>
              <a:t>VOYAGER S60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3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FE89D1E-E55D-4E10-A068-7000E79DD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73275"/>
              </p:ext>
            </p:extLst>
          </p:nvPr>
        </p:nvGraphicFramePr>
        <p:xfrm>
          <a:off x="457199" y="1124744"/>
          <a:ext cx="8228014" cy="4786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762">
                  <a:extLst>
                    <a:ext uri="{9D8B030D-6E8A-4147-A177-3AD203B41FA5}">
                      <a16:colId xmlns:a16="http://schemas.microsoft.com/office/drawing/2014/main" val="2561701405"/>
                    </a:ext>
                  </a:extLst>
                </a:gridCol>
                <a:gridCol w="1121406">
                  <a:extLst>
                    <a:ext uri="{9D8B030D-6E8A-4147-A177-3AD203B41FA5}">
                      <a16:colId xmlns:a16="http://schemas.microsoft.com/office/drawing/2014/main" val="3453747384"/>
                    </a:ext>
                  </a:extLst>
                </a:gridCol>
                <a:gridCol w="2772337">
                  <a:extLst>
                    <a:ext uri="{9D8B030D-6E8A-4147-A177-3AD203B41FA5}">
                      <a16:colId xmlns:a16="http://schemas.microsoft.com/office/drawing/2014/main" val="1409846747"/>
                    </a:ext>
                  </a:extLst>
                </a:gridCol>
                <a:gridCol w="3030509">
                  <a:extLst>
                    <a:ext uri="{9D8B030D-6E8A-4147-A177-3AD203B41FA5}">
                      <a16:colId xmlns:a16="http://schemas.microsoft.com/office/drawing/2014/main" val="2686043427"/>
                    </a:ext>
                  </a:extLst>
                </a:gridCol>
              </a:tblGrid>
              <a:tr h="6768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Модель трактора </a:t>
                      </a:r>
                      <a:br>
                        <a:rPr lang="ru-RU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John Deere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Мощность, </a:t>
                      </a:r>
                      <a:r>
                        <a:rPr lang="ru-RU" sz="1600" b="1" u="none" strike="noStrike" dirty="0" err="1">
                          <a:effectLst/>
                        </a:rPr>
                        <a:t>л.с</a:t>
                      </a:r>
                      <a:r>
                        <a:rPr lang="ru-RU" sz="1600" b="1" u="none" strike="noStrike" dirty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Полунавесные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88974"/>
                  </a:ext>
                </a:extLst>
              </a:tr>
              <a:tr h="728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в борозде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по полю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57581"/>
                  </a:ext>
                </a:extLst>
              </a:tr>
              <a:tr h="536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6155М</a:t>
                      </a:r>
                      <a:endParaRPr lang="en-US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Voyager S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(5)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2388"/>
                  </a:ext>
                </a:extLst>
              </a:tr>
              <a:tr h="711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175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Voyager S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(5)</a:t>
                      </a:r>
                      <a:endParaRPr lang="en-US" sz="1600" b="0" i="0" u="none" strike="sng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09283"/>
                  </a:ext>
                </a:extLst>
              </a:tr>
              <a:tr h="711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6195M</a:t>
                      </a: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195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Voyager S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(5,6)</a:t>
                      </a:r>
                      <a:r>
                        <a:rPr lang="en-US" sz="16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ru-RU" sz="1600" b="0" u="none" strike="noStrike" dirty="0">
                          <a:effectLst/>
                        </a:rPr>
                        <a:t>  </a:t>
                      </a:r>
                      <a:r>
                        <a:rPr lang="en-US" sz="1600" b="0" u="none" strike="noStrike" dirty="0">
                          <a:effectLst/>
                        </a:rPr>
                        <a:t>Voyager S70 ( 5, 5+1)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</a:rPr>
                        <a:t>  </a:t>
                      </a:r>
                      <a:r>
                        <a:rPr lang="en-US" sz="1600" b="0" u="none" strike="noStrike" dirty="0">
                          <a:effectLst/>
                        </a:rPr>
                        <a:t>Voyager S70 (5, 5+1)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88140"/>
                  </a:ext>
                </a:extLst>
              </a:tr>
              <a:tr h="711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8225R</a:t>
                      </a: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Voyager S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(6)</a:t>
                      </a:r>
                      <a:endParaRPr lang="ru-RU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ru-RU" sz="1600" b="0" u="none" strike="noStrike" dirty="0">
                          <a:effectLst/>
                        </a:rPr>
                        <a:t>  </a:t>
                      </a:r>
                      <a:r>
                        <a:rPr lang="en-US" sz="1600" b="0" u="none" strike="noStrike" dirty="0">
                          <a:effectLst/>
                        </a:rPr>
                        <a:t>Voyager S70 (5+1, 6+1)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</a:rPr>
                        <a:t>  </a:t>
                      </a:r>
                      <a:r>
                        <a:rPr lang="en-US" sz="1600" b="0" u="none" strike="noStrike" dirty="0">
                          <a:effectLst/>
                        </a:rPr>
                        <a:t>Voyager S70 (5+1, 6+1)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22301"/>
                  </a:ext>
                </a:extLst>
              </a:tr>
              <a:tr h="711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8245R</a:t>
                      </a: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</a:rPr>
                        <a:t>245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Voyager S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(6)</a:t>
                      </a:r>
                    </a:p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b="0" u="none" strike="noStrike" dirty="0">
                          <a:effectLst/>
                        </a:rPr>
                        <a:t>Voyager S70 (6+1)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</a:rPr>
                        <a:t>  </a:t>
                      </a:r>
                      <a:r>
                        <a:rPr lang="en-US" sz="1600" b="0" u="none" strike="noStrike" dirty="0">
                          <a:effectLst/>
                        </a:rPr>
                        <a:t>Voyager S70 (6+1)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0" marR="3980" marT="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0367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380A5A3-AE0C-4732-9255-7D37B2ED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90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Модельный ряд полунавесных плугов</a:t>
            </a:r>
          </a:p>
        </p:txBody>
      </p:sp>
    </p:spTree>
    <p:extLst>
      <p:ext uri="{BB962C8B-B14F-4D97-AF65-F5344CB8AC3E}">
        <p14:creationId xmlns:p14="http://schemas.microsoft.com/office/powerpoint/2010/main" val="36583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E1E2C-67EB-4AFA-8E1E-C898506AF9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9"/>
          <a:stretch/>
        </p:blipFill>
        <p:spPr>
          <a:xfrm>
            <a:off x="572071" y="3284984"/>
            <a:ext cx="7819837" cy="3057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7400F-5433-42CE-AC0B-DEF18AD8D8DC}"/>
              </a:ext>
            </a:extLst>
          </p:cNvPr>
          <p:cNvSpPr txBox="1"/>
          <p:nvPr/>
        </p:nvSpPr>
        <p:spPr>
          <a:xfrm>
            <a:off x="143508" y="944724"/>
            <a:ext cx="8676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Сечение рамы – 160 х 160 х 10 мм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Модульная рама – 5 корпусов (2+3), 6 корпусов (3+3)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Количество корпусов - 5, 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Межкорпусное расстояние – 100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см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Высота от долота до долота </a:t>
            </a:r>
            <a:r>
              <a:rPr lang="ru-RU" sz="2000" dirty="0"/>
              <a:t>– </a:t>
            </a:r>
            <a:r>
              <a:rPr lang="ru-RU" sz="2000" dirty="0">
                <a:latin typeface="+mj-lt"/>
              </a:rPr>
              <a:t>170 см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Требуемая мощность – 155…245 </a:t>
            </a:r>
            <a:r>
              <a:rPr lang="ru-RU" sz="2000" dirty="0" err="1">
                <a:latin typeface="+mj-lt"/>
              </a:rPr>
              <a:t>л.с</a:t>
            </a:r>
            <a:r>
              <a:rPr lang="ru-RU" sz="20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Гидравлическая регулировка ширины захвата первого корпуса из кабины трактора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12B85CE-66D4-4E44-8898-151D2B3B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90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Технические характеристики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FD71B-1FFC-445E-9938-6264E8DC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СЦЕПКА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920FD1-65A1-4F00-8CCB-36E7DD395D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96" y="1628800"/>
            <a:ext cx="3960440" cy="4903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4801E4-D0A5-41C7-8C14-6F15A6C3E5A4}"/>
              </a:ext>
            </a:extLst>
          </p:cNvPr>
          <p:cNvSpPr txBox="1"/>
          <p:nvPr/>
        </p:nvSpPr>
        <p:spPr>
          <a:xfrm>
            <a:off x="4571206" y="1340768"/>
            <a:ext cx="4437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Сцепка 3, 4 категории.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Угол поворота сцепки 110˚, оптимальный радиус разворота.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Опционально возможна установка усиленной сцепки </a:t>
            </a:r>
            <a:r>
              <a:rPr lang="en-US" sz="2000" dirty="0">
                <a:latin typeface="+mj-lt"/>
              </a:rPr>
              <a:t>Quick Coupler</a:t>
            </a:r>
            <a:r>
              <a:rPr lang="ru-RU" sz="2000" dirty="0">
                <a:latin typeface="+mj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936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03187-3454-4E57-89C2-7F75C490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МЕХАНИЗМ ОБОРОТА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A2E17-FC4D-4658-B9AD-03CFA6FBF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932" y="4149080"/>
            <a:ext cx="5184068" cy="2484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01F442-C941-418F-921F-FB47364996AA}"/>
              </a:ext>
            </a:extLst>
          </p:cNvPr>
          <p:cNvSpPr txBox="1"/>
          <p:nvPr/>
        </p:nvSpPr>
        <p:spPr>
          <a:xfrm>
            <a:off x="4047647" y="829739"/>
            <a:ext cx="50086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Оборот плуга осуществляется двумя гидроцилиндрами эксклюзивной конструкции от </a:t>
            </a:r>
            <a:r>
              <a:rPr lang="en-US" dirty="0">
                <a:latin typeface="+mj-lt"/>
              </a:rPr>
              <a:t>Gregoire Besson</a:t>
            </a:r>
            <a:r>
              <a:rPr lang="ru-RU" dirty="0">
                <a:latin typeface="+mj-lt"/>
              </a:rPr>
              <a:t>. </a:t>
            </a:r>
          </a:p>
          <a:p>
            <a:endParaRPr lang="ru-RU" dirty="0">
              <a:latin typeface="+mj-lt"/>
            </a:endParaRPr>
          </a:p>
          <a:p>
            <a:r>
              <a:rPr lang="ru-RU" b="1" dirty="0">
                <a:latin typeface="+mj-lt"/>
              </a:rPr>
              <a:t>Особенность: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Сохранена плавность оборота плуга, а следовательно оборот без ударов благодаря контролю усилия работы гидроцилиндров в зависимости от угла оборота плуга;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Реверсивность;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Оборот без мертвых зон.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0EBF0E-D900-4836-B216-61356E52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90563"/>
            <a:ext cx="3959933" cy="5924028"/>
          </a:xfrm>
          <a:prstGeom prst="rect">
            <a:avLst/>
          </a:prstGeom>
        </p:spPr>
      </p:pic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C08E4174-1F98-4169-9974-435F889AAC20}"/>
              </a:ext>
            </a:extLst>
          </p:cNvPr>
          <p:cNvSpPr/>
          <p:nvPr/>
        </p:nvSpPr>
        <p:spPr bwMode="auto">
          <a:xfrm>
            <a:off x="-14436" y="4671901"/>
            <a:ext cx="1475657" cy="1961455"/>
          </a:xfrm>
          <a:prstGeom prst="wedgeRectCallout">
            <a:avLst>
              <a:gd name="adj1" fmla="val 85670"/>
              <a:gd name="adj2" fmla="val -106006"/>
            </a:avLst>
          </a:prstGeom>
          <a:solidFill>
            <a:srgbClr val="FFFF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F59E8B-CAED-4C60-9172-EF6F81537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1" y="4707905"/>
            <a:ext cx="1390082" cy="18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97BB3D-0889-4872-B63B-3AA8B0E0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90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РЕГУЛИРОВКА УГЛА НАКЛОНА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7482DF-DE90-4DC7-8AE3-A9A01E114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276" y="2960948"/>
            <a:ext cx="4281829" cy="293201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276EDDF-DAC6-4CE2-8497-88DBCED8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20" y="2333244"/>
            <a:ext cx="4699496" cy="31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A767E-EDB4-4C44-AE96-EFFEAD264D1A}"/>
              </a:ext>
            </a:extLst>
          </p:cNvPr>
          <p:cNvSpPr txBox="1"/>
          <p:nvPr/>
        </p:nvSpPr>
        <p:spPr>
          <a:xfrm>
            <a:off x="1871700" y="1229656"/>
            <a:ext cx="591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Простая регулировка угла наклона упорным винтом.</a:t>
            </a:r>
          </a:p>
        </p:txBody>
      </p:sp>
    </p:spTree>
    <p:extLst>
      <p:ext uri="{BB962C8B-B14F-4D97-AF65-F5344CB8AC3E}">
        <p14:creationId xmlns:p14="http://schemas.microsoft.com/office/powerpoint/2010/main" val="158706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762FC-0C2A-4992-BC39-6757F950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СПЕЦИАЛЬНАЯ КОНСТРУКЦИЯ ГРЯДИЛЯ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C3EC6-5A3A-4D79-A9D5-640ABD60C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2756"/>
            <a:ext cx="2232248" cy="4392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DF5CA2-58E1-4BD2-8D06-2A220A819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439" y="1459858"/>
            <a:ext cx="1692188" cy="41653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EF6CEA-15A3-4309-9843-4B9AFFC8A93B}"/>
              </a:ext>
            </a:extLst>
          </p:cNvPr>
          <p:cNvSpPr/>
          <p:nvPr/>
        </p:nvSpPr>
        <p:spPr>
          <a:xfrm>
            <a:off x="4338962" y="3753036"/>
            <a:ext cx="4382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Смещенная стойка грядилей плуга позволяет совместить в одной плоскости силу тяги с силой сопротивления  корпуса плуга, а следовательно снижается расход топлива до 10%.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A5E6B4-474F-4A54-B053-79A533966F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962" y="690563"/>
            <a:ext cx="4805038" cy="2882453"/>
          </a:xfrm>
          <a:prstGeom prst="rect">
            <a:avLst/>
          </a:prstGeom>
        </p:spPr>
      </p:pic>
      <p:pic>
        <p:nvPicPr>
          <p:cNvPr id="1026" name="Picture 2" descr="https://developer.ibm.com/itom/wp-content/uploads/sites/39/2018/02/tic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88" y="5710971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0896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Lucida Sans Unicode" panose="020B0602030504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Lucida Sans Unicode" panose="020B0602030504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Lucida Sans Unicode" panose="020B0602030504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Lucida Sans Unicode" panose="020B0602030504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15497</TotalTime>
  <Words>1234</Words>
  <Application>Microsoft Office PowerPoint</Application>
  <PresentationFormat>Экран (4:3)</PresentationFormat>
  <Paragraphs>236</Paragraphs>
  <Slides>20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Eurostile LT Pro Bold Ext Two</vt:lpstr>
      <vt:lpstr>Times New Roman</vt:lpstr>
      <vt:lpstr>Оформление по умолчанию</vt:lpstr>
      <vt:lpstr>Оформление по умолчанию</vt:lpstr>
      <vt:lpstr>2_Conception personnalisée</vt:lpstr>
      <vt:lpstr>1_Conception personnalisée</vt:lpstr>
      <vt:lpstr>3_Conception personnalisée</vt:lpstr>
      <vt:lpstr> НОВЫЙ ПОЛУНАВЕСНОЙ ПЛУГ  VOYAGER S60 </vt:lpstr>
      <vt:lpstr>VOYAGER S60</vt:lpstr>
      <vt:lpstr>Преимущества VOYAGER S60</vt:lpstr>
      <vt:lpstr>Модельный ряд полунавесных плугов</vt:lpstr>
      <vt:lpstr>Технические характеристики</vt:lpstr>
      <vt:lpstr>СЦЕПКА</vt:lpstr>
      <vt:lpstr>МЕХАНИЗМ ОБОРОТА</vt:lpstr>
      <vt:lpstr>РЕГУЛИРОВКА УГЛА НАКЛОНА</vt:lpstr>
      <vt:lpstr>СПЕЦИАЛЬНАЯ КОНСТРУКЦИЯ ГРЯДИЛЯ</vt:lpstr>
      <vt:lpstr>Механическая регулировка ширины захвата</vt:lpstr>
      <vt:lpstr>Гидравлическая регулировка ширины захвата</vt:lpstr>
      <vt:lpstr>ЗАЩИТА РАБОЧИХ ОРГАНОВ</vt:lpstr>
      <vt:lpstr>РАБОЧИЕ ОРГАНЫ GREGOIRE BESSON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Наталья</cp:lastModifiedBy>
  <cp:revision>829</cp:revision>
  <cp:lastPrinted>1601-01-01T00:00:00Z</cp:lastPrinted>
  <dcterms:created xsi:type="dcterms:W3CDTF">1601-01-01T00:00:00Z</dcterms:created>
  <dcterms:modified xsi:type="dcterms:W3CDTF">2020-04-23T05:42:03Z</dcterms:modified>
</cp:coreProperties>
</file>